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notesMasterIdLst>
    <p:notesMasterId r:id="rId16"/>
  </p:notesMasterIdLst>
  <p:sldIdLst>
    <p:sldId id="256" r:id="rId2"/>
    <p:sldId id="276" r:id="rId3"/>
    <p:sldId id="277" r:id="rId4"/>
    <p:sldId id="259" r:id="rId5"/>
    <p:sldId id="274" r:id="rId6"/>
    <p:sldId id="279" r:id="rId7"/>
    <p:sldId id="261" r:id="rId8"/>
    <p:sldId id="278" r:id="rId9"/>
    <p:sldId id="262" r:id="rId10"/>
    <p:sldId id="272" r:id="rId11"/>
    <p:sldId id="273" r:id="rId12"/>
    <p:sldId id="265" r:id="rId13"/>
    <p:sldId id="266" r:id="rId14"/>
    <p:sldId id="275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94673" autoAdjust="0"/>
  </p:normalViewPr>
  <p:slideViewPr>
    <p:cSldViewPr snapToGrid="0">
      <p:cViewPr varScale="1">
        <p:scale>
          <a:sx n="117" d="100"/>
          <a:sy n="117" d="100"/>
        </p:scale>
        <p:origin x="45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17D-4822-8B7B-4C00148627A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17D-4822-8B7B-4C00148627A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17D-4822-8B7B-4C00148627A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17D-4822-8B7B-4C00148627A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533-46FD-AE81-69CE5DFE706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17D-4822-8B7B-4C00148627A9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7D-4822-8B7B-4C00148627A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7D-4822-8B7B-4C00148627A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7D-4822-8B7B-4C00148627A9}"/>
                </c:ext>
              </c:extLst>
            </c:dLbl>
            <c:dLbl>
              <c:idx val="3"/>
              <c:layout>
                <c:manualLayout>
                  <c:x val="1.2077294685989453E-3"/>
                  <c:y val="-8.75592748713154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7D-4822-8B7B-4C00148627A9}"/>
                </c:ext>
              </c:extLst>
            </c:dLbl>
            <c:dLbl>
              <c:idx val="4"/>
              <c:layout>
                <c:manualLayout>
                  <c:x val="4.8309178743960466E-3"/>
                  <c:y val="-1.4265727001671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33-46FD-AE81-69CE5DFE706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7D-4822-8B7B-4C00148627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7D-4822-8B7B-4C0014862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99014176"/>
        <c:axId val="1589490256"/>
      </c:barChart>
      <c:catAx>
        <c:axId val="19901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9490256"/>
        <c:crosses val="autoZero"/>
        <c:auto val="1"/>
        <c:lblAlgn val="ctr"/>
        <c:lblOffset val="100"/>
        <c:noMultiLvlLbl val="0"/>
      </c:catAx>
      <c:valAx>
        <c:axId val="1589490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901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pct70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99F-4CEE-8DCE-FC5443C72A1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99F-4CEE-8DCE-FC5443C72A1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99F-4CEE-8DCE-FC5443C72A1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99F-4CEE-8DCE-FC5443C72A1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617-482B-A79F-0A0F5C48FC8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99F-4CEE-8DCE-FC5443C72A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soddisfatto</c:v>
                </c:pt>
                <c:pt idx="1">
                  <c:v>poco soddisfatto</c:v>
                </c:pt>
                <c:pt idx="2">
                  <c:v>parz soddisfatto</c:v>
                </c:pt>
                <c:pt idx="3">
                  <c:v>soddisfatto</c:v>
                </c:pt>
                <c:pt idx="4">
                  <c:v>molto soddisfatto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F-4CEE-8DCE-FC5443C72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66786784"/>
        <c:axId val="266786304"/>
      </c:barChart>
      <c:catAx>
        <c:axId val="26678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66786304"/>
        <c:crosses val="autoZero"/>
        <c:auto val="1"/>
        <c:lblAlgn val="ctr"/>
        <c:lblOffset val="100"/>
        <c:noMultiLvlLbl val="0"/>
      </c:catAx>
      <c:valAx>
        <c:axId val="26678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6678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4B8-409C-91C0-C35275BBDB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4B8-409C-91C0-C35275BBDB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4B8-409C-91C0-C35275BBDB0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4B8-409C-91C0-C35275BBDB0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ADBE-4198-8701-85AF552FE2B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4B8-409C-91C0-C35275BBDB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soddisfatto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17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B8-409C-91C0-C35275BBD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638870832"/>
        <c:axId val="1638873712"/>
      </c:barChart>
      <c:catAx>
        <c:axId val="163887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38873712"/>
        <c:crosses val="autoZero"/>
        <c:auto val="1"/>
        <c:lblAlgn val="ctr"/>
        <c:lblOffset val="100"/>
        <c:noMultiLvlLbl val="0"/>
      </c:catAx>
      <c:valAx>
        <c:axId val="1638873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38870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pct70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C06-461C-B06B-7E66F738A15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C06-461C-B06B-7E66F738A15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C06-461C-B06B-7E66F738A15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C06-461C-B06B-7E66F738A158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6230-43A8-95DD-867C733EE36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C06-461C-B06B-7E66F738A1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soddisf0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diddisf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06-461C-B06B-7E66F738A1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99047776"/>
        <c:axId val="199049216"/>
      </c:barChart>
      <c:catAx>
        <c:axId val="1990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9049216"/>
        <c:crosses val="autoZero"/>
        <c:auto val="1"/>
        <c:lblAlgn val="ctr"/>
        <c:lblOffset val="100"/>
        <c:noMultiLvlLbl val="0"/>
      </c:catAx>
      <c:valAx>
        <c:axId val="19904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9047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Pt>
            <c:idx val="0"/>
            <c:invertIfNegative val="0"/>
            <c:bubble3D val="0"/>
            <c:spPr>
              <a:pattFill prst="pct80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D571-466F-BD56-F3DC170E1E2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571-466F-BD56-F3DC170E1E2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571-466F-BD56-F3DC170E1E2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D571-466F-BD56-F3DC170E1E2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D571-466F-BD56-F3DC170E1E2D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71-466F-BD56-F3DC170E1E2D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71-466F-BD56-F3DC170E1E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17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D8-4769-A097-B4E8B7615E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204691952"/>
        <c:axId val="204693392"/>
      </c:barChart>
      <c:catAx>
        <c:axId val="20469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4693392"/>
        <c:crosses val="autoZero"/>
        <c:auto val="1"/>
        <c:lblAlgn val="ctr"/>
        <c:lblOffset val="100"/>
        <c:noMultiLvlLbl val="0"/>
      </c:catAx>
      <c:valAx>
        <c:axId val="204693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469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87746389731158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C5-4DE4-B41A-00814112FFD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C5-4DE4-B41A-00814112FFD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C5-4DE4-B41A-00814112FFD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C5-4DE4-B41A-00814112FFD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858E-452F-9951-9A3EA6533B2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EC5-4DE4-B41A-00814112FF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soddisfatto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17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5-4DE4-B41A-00814112FF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589487104"/>
        <c:axId val="1589488064"/>
      </c:barChart>
      <c:catAx>
        <c:axId val="158948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9488064"/>
        <c:crosses val="autoZero"/>
        <c:auto val="1"/>
        <c:lblAlgn val="ctr"/>
        <c:lblOffset val="100"/>
        <c:noMultiLvlLbl val="0"/>
      </c:catAx>
      <c:valAx>
        <c:axId val="1589488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9487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A9-442D-94A2-2DE25E20E0E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FA9-442D-94A2-2DE25E20E0E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FA9-442D-94A2-2DE25E20E0E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DFA9-442D-94A2-2DE25E20E0E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DFA9-442D-94A2-2DE25E20E0E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DFA9-442D-94A2-2DE25E20E0E6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DFA9-442D-94A2-2DE25E20E0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6"/>
                <c:pt idx="0">
                  <c:v>per nulla soddisfatto</c:v>
                </c:pt>
                <c:pt idx="1">
                  <c:v>poco soddisfatto</c:v>
                </c:pt>
                <c:pt idx="2">
                  <c:v>parz soddisfatto</c:v>
                </c:pt>
                <c:pt idx="3">
                  <c:v>soddisfatto</c:v>
                </c:pt>
                <c:pt idx="4">
                  <c:v>molto soddisfatto</c:v>
                </c:pt>
                <c:pt idx="5">
                  <c:v>non saprei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15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FA9-442D-94A2-2DE25E20E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1"/>
        <c:overlap val="-22"/>
        <c:axId val="189041072"/>
        <c:axId val="1403253072"/>
      </c:barChart>
      <c:catAx>
        <c:axId val="18904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03253072"/>
        <c:crosses val="autoZero"/>
        <c:auto val="1"/>
        <c:lblAlgn val="ctr"/>
        <c:lblOffset val="100"/>
        <c:noMultiLvlLbl val="0"/>
      </c:catAx>
      <c:valAx>
        <c:axId val="140325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904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899178363574116E-2"/>
          <c:y val="1.7811073283665851E-2"/>
          <c:w val="0.95481579748183654"/>
          <c:h val="0.91516218689515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7E0-4506-82DB-66D70E9534E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7E0-4506-82DB-66D70E9534E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7E0-4506-82DB-66D70E9534E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7E0-4506-82DB-66D70E9534E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7E0-4506-82DB-66D70E9534E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7E0-4506-82DB-66D70E9534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E0-4506-82DB-66D70E9534E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Colonna2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71B-4A69-86AB-08BB28202C4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C71B-4A69-86AB-08BB28202C4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C71B-4A69-86AB-08BB28202C4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C71B-4A69-86AB-08BB28202C4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5-C71B-4A69-86AB-08BB28202C43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C71B-4A69-86AB-08BB28202C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</c:v>
                </c:pt>
                <c:pt idx="5">
                  <c:v>non saprei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7-87E0-4506-82DB-66D70E9534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-22"/>
        <c:axId val="1577725040"/>
        <c:axId val="1577722640"/>
      </c:barChart>
      <c:catAx>
        <c:axId val="157772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7722640"/>
        <c:crosses val="autoZero"/>
        <c:auto val="1"/>
        <c:lblAlgn val="ctr"/>
        <c:lblOffset val="100"/>
        <c:noMultiLvlLbl val="0"/>
      </c:catAx>
      <c:valAx>
        <c:axId val="1577722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772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8774638973115855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pct75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4-0D14-4242-B273-3228CF65878F}"/>
              </c:ext>
            </c:extLst>
          </c:dPt>
          <c:dPt>
            <c:idx val="1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0D14-4242-B273-3228CF65878F}"/>
              </c:ext>
            </c:extLst>
          </c:dPt>
          <c:dPt>
            <c:idx val="2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6-0D14-4242-B273-3228CF65878F}"/>
              </c:ext>
            </c:extLst>
          </c:dPt>
          <c:dPt>
            <c:idx val="3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0D14-4242-B273-3228CF65878F}"/>
              </c:ext>
            </c:extLst>
          </c:dPt>
          <c:dPt>
            <c:idx val="4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5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8-0D14-4242-B273-3228CF65878F}"/>
              </c:ext>
            </c:extLst>
          </c:dPt>
          <c:dPt>
            <c:idx val="5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6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0D14-4242-B273-3228CF6587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sodisfatto</c:v>
                </c:pt>
                <c:pt idx="4">
                  <c:v>molto soddisfatto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14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14-4242-B273-3228CF658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403218400"/>
        <c:axId val="1403217440"/>
      </c:barChart>
      <c:catAx>
        <c:axId val="140321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03217440"/>
        <c:crosses val="autoZero"/>
        <c:auto val="1"/>
        <c:lblAlgn val="ctr"/>
        <c:lblOffset val="100"/>
        <c:noMultiLvlLbl val="0"/>
      </c:catAx>
      <c:valAx>
        <c:axId val="140321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0321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1674569982842059E-2"/>
          <c:w val="0.99758454106280192"/>
          <c:h val="0.87898159140935506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pct70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068B-4F05-BE2C-6FA7BF61B84A}"/>
              </c:ext>
            </c:extLst>
          </c:dPt>
          <c:dPt>
            <c:idx val="1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068B-4F05-BE2C-6FA7BF61B84A}"/>
              </c:ext>
            </c:extLst>
          </c:dPt>
          <c:dPt>
            <c:idx val="2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4-068B-4F05-BE2C-6FA7BF61B84A}"/>
              </c:ext>
            </c:extLst>
          </c:dPt>
          <c:dPt>
            <c:idx val="3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068B-4F05-BE2C-6FA7BF61B84A}"/>
              </c:ext>
            </c:extLst>
          </c:dPt>
          <c:dPt>
            <c:idx val="4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5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6380-4832-B3D9-1E6AFC737601}"/>
              </c:ext>
            </c:extLst>
          </c:dPt>
          <c:dPt>
            <c:idx val="5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6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068B-4F05-BE2C-6FA7BF61B84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8B-4F05-BE2C-6FA7BF61B84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8B-4F05-BE2C-6FA7BF61B84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8B-4F05-BE2C-6FA7BF61B84A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8B-4F05-BE2C-6FA7BF61B84A}"/>
                </c:ext>
              </c:extLst>
            </c:dLbl>
            <c:dLbl>
              <c:idx val="4"/>
              <c:layout>
                <c:manualLayout>
                  <c:x val="8.856580457753038E-17"/>
                  <c:y val="1.78037192238340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80-4832-B3D9-1E6AFC7376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per nulla soddisf</c:v>
                </c:pt>
                <c:pt idx="1">
                  <c:v>poco soddisf</c:v>
                </c:pt>
                <c:pt idx="2">
                  <c:v>parz soddisf</c:v>
                </c:pt>
                <c:pt idx="3">
                  <c:v>soddisfatto</c:v>
                </c:pt>
                <c:pt idx="4">
                  <c:v>molto soddisf</c:v>
                </c:pt>
                <c:pt idx="5">
                  <c:v>non saprei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B-4F05-BE2C-6FA7BF61B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93984944"/>
        <c:axId val="193985424"/>
      </c:barChart>
      <c:catAx>
        <c:axId val="19398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3985424"/>
        <c:crosses val="autoZero"/>
        <c:auto val="1"/>
        <c:lblAlgn val="ctr"/>
        <c:lblOffset val="100"/>
        <c:noMultiLvlLbl val="0"/>
      </c:catAx>
      <c:valAx>
        <c:axId val="19398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3984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871334018030354E-2"/>
          <c:y val="2.132079833835018E-2"/>
          <c:w val="1"/>
          <c:h val="0.88190023390506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Pt>
            <c:idx val="0"/>
            <c:invertIfNegative val="0"/>
            <c:bubble3D val="0"/>
            <c:spPr>
              <a:pattFill prst="pct75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C0F1-4DF4-AEA7-DE21063F355B}"/>
              </c:ext>
            </c:extLst>
          </c:dPt>
          <c:dPt>
            <c:idx val="1"/>
            <c:invertIfNegative val="0"/>
            <c:bubble3D val="0"/>
            <c:spPr>
              <a:pattFill prst="pct70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D812-4DD9-A1B7-2B60B74A60A8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F1-4DF4-AEA7-DE21063F355B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12-4DD9-A1B7-2B60B74A60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1-4DF4-AEA7-DE21063F3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-22"/>
        <c:axId val="1413242240"/>
        <c:axId val="1413239840"/>
      </c:barChart>
      <c:catAx>
        <c:axId val="141324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13239840"/>
        <c:crosses val="autoZero"/>
        <c:auto val="1"/>
        <c:lblAlgn val="ctr"/>
        <c:lblOffset val="100"/>
        <c:noMultiLvlLbl val="0"/>
      </c:catAx>
      <c:valAx>
        <c:axId val="1413239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13242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E44FF-97B9-44BF-B303-2648E626F123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21041-F7C8-45C0-A169-2C5EEA6E1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081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F21041-F7C8-45C0-A169-2C5EEA6E170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8024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64874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09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830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19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8189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1880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1817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444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429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45047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0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991567F-3108-4CAE-BA82-C50DD573BDC5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E380C53-6217-4184-8F8F-7BAAD72A91A8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4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624778-52B5-0731-CF36-ABDBA178C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184" y="1014985"/>
            <a:ext cx="9195816" cy="2494978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/>
              <a:t>QUESTIONARIO</a:t>
            </a:r>
            <a:r>
              <a:rPr lang="it-IT" sz="4400" b="1" dirty="0"/>
              <a:t> DI GRADIMENTO 2025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88A2AB-B325-EF6D-69A2-3ACC6F0908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567949" cy="1655762"/>
          </a:xfrm>
        </p:spPr>
        <p:txBody>
          <a:bodyPr/>
          <a:lstStyle/>
          <a:p>
            <a:pPr algn="l"/>
            <a:r>
              <a:rPr lang="it-IT" b="1" dirty="0"/>
              <a:t>RISCONTRI</a:t>
            </a:r>
          </a:p>
        </p:txBody>
      </p:sp>
    </p:spTree>
    <p:extLst>
      <p:ext uri="{BB962C8B-B14F-4D97-AF65-F5344CB8AC3E}">
        <p14:creationId xmlns:p14="http://schemas.microsoft.com/office/powerpoint/2010/main" val="1350680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DD5FF2-4535-E758-825A-6754CD13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03505"/>
            <a:ext cx="10450944" cy="1151838"/>
          </a:xfrm>
        </p:spPr>
        <p:txBody>
          <a:bodyPr>
            <a:normAutofit fontScale="90000"/>
          </a:bodyPr>
          <a:lstStyle/>
          <a:p>
            <a:r>
              <a:rPr lang="it-IT" sz="3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È soddisfatto delle indicazioni e dei consigli ricevuti in merito a come alimentare, muovere, curare l’igiene personale, assistere il malato?</a:t>
            </a:r>
            <a:br>
              <a:rPr lang="it-IT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it-IT" dirty="0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345DB25-AFF5-9DC4-9840-D73F46C53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39488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6146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619C63-4469-B1BA-6024-D22611277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In caso di chiamata urgente, come valuta la tempestività di risposta alla chiamata da parte degli operatori delle Cure Palliative?</a:t>
            </a:r>
            <a:endParaRPr lang="it-IT" sz="3200" dirty="0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0FBFF57D-963B-22BC-1B9F-44EF16268D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477414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2760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B2B975-BA2E-A609-7483-7DB3C2404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Durante il periodo di assistenza ha avuto la necessità di ricorrere ad altri servizi? </a:t>
            </a:r>
            <a:endParaRPr lang="it-IT" sz="3200" dirty="0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268B3F8-C2FE-F51A-02A8-BD61DA329F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577219"/>
              </p:ext>
            </p:extLst>
          </p:nvPr>
        </p:nvGraphicFramePr>
        <p:xfrm>
          <a:off x="838200" y="1926209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6555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B43356-4947-E809-541E-43725794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Dal punto di vista dei rapporti umani è rimasto soddisfatto degli operatori dell’Unità di Cure Palliative Domiciliari? </a:t>
            </a:r>
            <a:endParaRPr lang="it-IT" sz="3200" dirty="0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2982991C-19CA-F572-33CD-541366C6B3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25443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8596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425026-1A59-6F61-BBA3-3AAA7113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+mn-lt"/>
              </a:rPr>
              <a:t>In generale come valuta l’ unità di Cure Palliative Domiciliari?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9333DB64-6C09-330F-3C52-074E9F5FE8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09236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160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310C13-4572-1F96-A9B0-3CA9A7A19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+mn-lt"/>
              </a:rPr>
              <a:t>Come valuta l’ accesso al servizio di Cure Palliative in quanto a cortesia e gentilezza?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3DBCFE2F-8835-780E-A9A7-00135A979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08593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4115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45D97-2811-9B64-F388-52F06041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È soddisfatto della qualità dell’ accoglienza al primo colloquio?</a:t>
            </a:r>
            <a:endParaRPr lang="it-IT" sz="3200" dirty="0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2297F6D-EED3-0CFB-D385-6662797DE2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22455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252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D4719A-B594-87BC-679F-382DFCB3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Durante il periodo di cura eravate informati su quali erano gli operatori sanitari dedicati alle cure del malato? </a:t>
            </a:r>
            <a:endParaRPr lang="it-IT" sz="3200" dirty="0"/>
          </a:p>
        </p:txBody>
      </p:sp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A18BB0AF-8FF1-1E33-6980-64027DB880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437414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65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69CAF5-CBAF-E0A6-7B59-68857F14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+mn-lt"/>
              </a:rPr>
              <a:t>Come valuta la frequenza delle visite domiciliari rispetto alle sue necessità?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24A4F3E8-EA07-7A81-D3F0-2B7C00339C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959252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72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6ED50-0244-7574-E916-79B66764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3C4063-9BB7-F4FD-D4A6-4C44292E2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18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C99525-4162-B49A-75C4-225B3BEE1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Come considera il rispetto della riservatezza personale (comunicazioni di informazioni riservate, svolgimento di azioni delicate da parte degli operatori, </a:t>
            </a:r>
            <a:r>
              <a:rPr lang="it-IT" sz="32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ecc</a:t>
            </a:r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endParaRPr lang="it-IT" sz="3200" dirty="0"/>
          </a:p>
        </p:txBody>
      </p:sp>
      <p:graphicFrame>
        <p:nvGraphicFramePr>
          <p:cNvPr id="4" name="Segnaposto contenuto 17">
            <a:extLst>
              <a:ext uri="{FF2B5EF4-FFF2-40B4-BE49-F238E27FC236}">
                <a16:creationId xmlns:a16="http://schemas.microsoft.com/office/drawing/2014/main" id="{36B1A01D-69D6-CB8F-E3EF-FC98441D6C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11070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5906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FEE1A5-F79B-4354-A4D8-B1597C50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5B0BE0-C939-A620-C9A0-F680F543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7158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D73BD3-97F7-1491-42D8-0BD17F253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È soddisfatto delle indicazioni fornite su come utilizzare a domicilio i farmaci, presidi, protesi? </a:t>
            </a:r>
            <a:endParaRPr lang="it-IT" sz="3200" dirty="0"/>
          </a:p>
        </p:txBody>
      </p:sp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6D650C75-884D-A3C9-1242-EDF60BFE79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937132"/>
              </p:ext>
            </p:extLst>
          </p:nvPr>
        </p:nvGraphicFramePr>
        <p:xfrm>
          <a:off x="838200" y="1938527"/>
          <a:ext cx="10515600" cy="4238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1132634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Gia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itaglio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itagli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Ritaglio</Template>
  <TotalTime>755</TotalTime>
  <Words>206</Words>
  <Application>Microsoft Office PowerPoint</Application>
  <PresentationFormat>Widescreen</PresentationFormat>
  <Paragraphs>22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Aptos</vt:lpstr>
      <vt:lpstr>Calibri</vt:lpstr>
      <vt:lpstr>Franklin Gothic Book</vt:lpstr>
      <vt:lpstr>Ritaglio</vt:lpstr>
      <vt:lpstr>QUESTIONARIO DI GRADIMENTO 2025</vt:lpstr>
      <vt:lpstr>Come valuta l’ accesso al servizio di Cure Palliative in quanto a cortesia e gentilezza?</vt:lpstr>
      <vt:lpstr>È soddisfatto della qualità dell’ accoglienza al primo colloquio?</vt:lpstr>
      <vt:lpstr>Durante il periodo di cura eravate informati su quali erano gli operatori sanitari dedicati alle cure del malato? </vt:lpstr>
      <vt:lpstr>Come valuta la frequenza delle visite domiciliari rispetto alle sue necessità?</vt:lpstr>
      <vt:lpstr>Presentazione standard di PowerPoint</vt:lpstr>
      <vt:lpstr>Come considera il rispetto della riservatezza personale (comunicazioni di informazioni riservate, svolgimento di azioni delicate da parte degli operatori, ecc) </vt:lpstr>
      <vt:lpstr>Presentazione standard di PowerPoint</vt:lpstr>
      <vt:lpstr>È soddisfatto delle indicazioni fornite su come utilizzare a domicilio i farmaci, presidi, protesi? </vt:lpstr>
      <vt:lpstr>È soddisfatto delle indicazioni e dei consigli ricevuti in merito a come alimentare, muovere, curare l’igiene personale, assistere il malato? </vt:lpstr>
      <vt:lpstr>In caso di chiamata urgente, come valuta la tempestività di risposta alla chiamata da parte degli operatori delle Cure Palliative?</vt:lpstr>
      <vt:lpstr>Durante il periodo di assistenza ha avuto la necessità di ricorrere ad altri servizi? </vt:lpstr>
      <vt:lpstr>Dal punto di vista dei rapporti umani è rimasto soddisfatto degli operatori dell’Unità di Cure Palliative Domiciliari? </vt:lpstr>
      <vt:lpstr>In generale come valuta l’ unità di Cure Palliative Domiciliari?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GIANFRANCO RAINA</dc:creator>
  <cp:lastModifiedBy>Associazione ChiccaRaina</cp:lastModifiedBy>
  <cp:revision>96</cp:revision>
  <cp:lastPrinted>2025-03-26T15:55:58Z</cp:lastPrinted>
  <dcterms:created xsi:type="dcterms:W3CDTF">2024-07-25T09:32:06Z</dcterms:created>
  <dcterms:modified xsi:type="dcterms:W3CDTF">2026-03-20T10:09:47Z</dcterms:modified>
</cp:coreProperties>
</file>